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82"/>
  </p:notesMasterIdLst>
  <p:handoutMasterIdLst>
    <p:handoutMasterId r:id="rId83"/>
  </p:handoutMasterIdLst>
  <p:sldIdLst>
    <p:sldId id="1461" r:id="rId4"/>
    <p:sldId id="1701" r:id="rId5"/>
    <p:sldId id="1702" r:id="rId6"/>
    <p:sldId id="1703" r:id="rId7"/>
    <p:sldId id="1704" r:id="rId8"/>
    <p:sldId id="1705" r:id="rId9"/>
    <p:sldId id="1706" r:id="rId10"/>
    <p:sldId id="1707" r:id="rId11"/>
    <p:sldId id="1708" r:id="rId12"/>
    <p:sldId id="1709" r:id="rId13"/>
    <p:sldId id="1710" r:id="rId14"/>
    <p:sldId id="1711" r:id="rId15"/>
    <p:sldId id="1712" r:id="rId16"/>
    <p:sldId id="1713" r:id="rId17"/>
    <p:sldId id="1714" r:id="rId18"/>
    <p:sldId id="1715" r:id="rId19"/>
    <p:sldId id="1716" r:id="rId20"/>
    <p:sldId id="1717" r:id="rId21"/>
    <p:sldId id="1718" r:id="rId22"/>
    <p:sldId id="1719" r:id="rId23"/>
    <p:sldId id="1720" r:id="rId24"/>
    <p:sldId id="1721" r:id="rId25"/>
    <p:sldId id="1722" r:id="rId26"/>
    <p:sldId id="1723" r:id="rId27"/>
    <p:sldId id="1724" r:id="rId28"/>
    <p:sldId id="1725" r:id="rId29"/>
    <p:sldId id="1726" r:id="rId30"/>
    <p:sldId id="1727" r:id="rId31"/>
    <p:sldId id="1728" r:id="rId32"/>
    <p:sldId id="1729" r:id="rId33"/>
    <p:sldId id="1730" r:id="rId34"/>
    <p:sldId id="1731" r:id="rId35"/>
    <p:sldId id="1732" r:id="rId36"/>
    <p:sldId id="1733" r:id="rId37"/>
    <p:sldId id="1734" r:id="rId38"/>
    <p:sldId id="1735" r:id="rId39"/>
    <p:sldId id="1736" r:id="rId40"/>
    <p:sldId id="1737" r:id="rId41"/>
    <p:sldId id="1738" r:id="rId42"/>
    <p:sldId id="1739" r:id="rId43"/>
    <p:sldId id="1740" r:id="rId44"/>
    <p:sldId id="1741" r:id="rId45"/>
    <p:sldId id="1742" r:id="rId46"/>
    <p:sldId id="1743" r:id="rId47"/>
    <p:sldId id="1744" r:id="rId48"/>
    <p:sldId id="1745" r:id="rId49"/>
    <p:sldId id="1746" r:id="rId50"/>
    <p:sldId id="1747" r:id="rId51"/>
    <p:sldId id="1748" r:id="rId52"/>
    <p:sldId id="1749" r:id="rId53"/>
    <p:sldId id="1750" r:id="rId54"/>
    <p:sldId id="1751" r:id="rId55"/>
    <p:sldId id="1752" r:id="rId56"/>
    <p:sldId id="1753" r:id="rId57"/>
    <p:sldId id="1754" r:id="rId58"/>
    <p:sldId id="1755" r:id="rId59"/>
    <p:sldId id="1756" r:id="rId60"/>
    <p:sldId id="1757" r:id="rId61"/>
    <p:sldId id="1758" r:id="rId62"/>
    <p:sldId id="1759" r:id="rId63"/>
    <p:sldId id="1760" r:id="rId64"/>
    <p:sldId id="1761" r:id="rId65"/>
    <p:sldId id="1762" r:id="rId66"/>
    <p:sldId id="1763" r:id="rId67"/>
    <p:sldId id="1764" r:id="rId68"/>
    <p:sldId id="1765" r:id="rId69"/>
    <p:sldId id="1766" r:id="rId70"/>
    <p:sldId id="1767" r:id="rId71"/>
    <p:sldId id="1768" r:id="rId72"/>
    <p:sldId id="1769" r:id="rId73"/>
    <p:sldId id="1770" r:id="rId74"/>
    <p:sldId id="1771" r:id="rId75"/>
    <p:sldId id="1772" r:id="rId76"/>
    <p:sldId id="1773" r:id="rId77"/>
    <p:sldId id="1774" r:id="rId78"/>
    <p:sldId id="1775" r:id="rId79"/>
    <p:sldId id="1776" r:id="rId80"/>
    <p:sldId id="1777" r:id="rId81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251E7C"/>
    <a:srgbClr val="000000"/>
    <a:srgbClr val="DA0404"/>
    <a:srgbClr val="FFFF66"/>
    <a:srgbClr val="007434"/>
    <a:srgbClr val="031197"/>
    <a:srgbClr val="CC6600"/>
    <a:srgbClr val="54E719"/>
    <a:srgbClr val="25E3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25" autoAdjust="0"/>
    <p:restoredTop sz="78695" autoAdjust="0"/>
  </p:normalViewPr>
  <p:slideViewPr>
    <p:cSldViewPr>
      <p:cViewPr varScale="1">
        <p:scale>
          <a:sx n="78" d="100"/>
          <a:sy n="78" d="100"/>
        </p:scale>
        <p:origin x="72" y="90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262"/>
    </p:cViewPr>
  </p:sorterViewPr>
  <p:notesViewPr>
    <p:cSldViewPr>
      <p:cViewPr>
        <p:scale>
          <a:sx n="70" d="100"/>
          <a:sy n="70" d="100"/>
        </p:scale>
        <p:origin x="2148" y="84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112EF-EDD0-4F9D-A217-96FA830567EA}">
      <dsp:nvSpPr>
        <dsp:cNvPr id="0" name=""/>
        <dsp:cNvSpPr/>
      </dsp:nvSpPr>
      <dsp:spPr>
        <a:xfrm>
          <a:off x="-5877157" y="-899638"/>
          <a:ext cx="6998339" cy="6998339"/>
        </a:xfrm>
        <a:prstGeom prst="blockArc">
          <a:avLst>
            <a:gd name="adj1" fmla="val 18900000"/>
            <a:gd name="adj2" fmla="val 2700000"/>
            <a:gd name="adj3" fmla="val 309"/>
          </a:avLst>
        </a:prstGeom>
        <a:noFill/>
        <a:ln w="48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AE064-0407-4B22-9FB8-6FC29898438F}">
      <dsp:nvSpPr>
        <dsp:cNvPr id="0" name=""/>
        <dsp:cNvSpPr/>
      </dsp:nvSpPr>
      <dsp:spPr>
        <a:xfrm>
          <a:off x="721629" y="519906"/>
          <a:ext cx="7436223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Your name</a:t>
          </a:r>
        </a:p>
      </dsp:txBody>
      <dsp:txXfrm>
        <a:off x="721629" y="519906"/>
        <a:ext cx="7436223" cy="1039812"/>
      </dsp:txXfrm>
    </dsp:sp>
    <dsp:sp modelId="{F8A41A75-EE4F-414D-93D7-8DB3D90184F1}">
      <dsp:nvSpPr>
        <dsp:cNvPr id="0" name=""/>
        <dsp:cNvSpPr/>
      </dsp:nvSpPr>
      <dsp:spPr>
        <a:xfrm>
          <a:off x="71747" y="389929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24CA6-C61B-498B-A366-2884EECE277F}">
      <dsp:nvSpPr>
        <dsp:cNvPr id="0" name=""/>
        <dsp:cNvSpPr/>
      </dsp:nvSpPr>
      <dsp:spPr>
        <a:xfrm>
          <a:off x="1099601" y="2079624"/>
          <a:ext cx="7058251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Your Job</a:t>
          </a:r>
        </a:p>
      </dsp:txBody>
      <dsp:txXfrm>
        <a:off x="1099601" y="2079624"/>
        <a:ext cx="7058251" cy="1039812"/>
      </dsp:txXfrm>
    </dsp:sp>
    <dsp:sp modelId="{B305F155-75EC-4E5D-BE8B-B2A947A02804}">
      <dsp:nvSpPr>
        <dsp:cNvPr id="0" name=""/>
        <dsp:cNvSpPr/>
      </dsp:nvSpPr>
      <dsp:spPr>
        <a:xfrm>
          <a:off x="449718" y="1949648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3E730-B8C9-6244-ACA1-F68F9AB19A9E}">
      <dsp:nvSpPr>
        <dsp:cNvPr id="0" name=""/>
        <dsp:cNvSpPr/>
      </dsp:nvSpPr>
      <dsp:spPr>
        <a:xfrm>
          <a:off x="721629" y="3639343"/>
          <a:ext cx="7436223" cy="1039812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351" tIns="99060" rIns="99060" bIns="9906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tx1"/>
              </a:solidFill>
            </a:rPr>
            <a:t>Your expectations for the course</a:t>
          </a:r>
        </a:p>
      </dsp:txBody>
      <dsp:txXfrm>
        <a:off x="721629" y="3639343"/>
        <a:ext cx="7436223" cy="1039812"/>
      </dsp:txXfrm>
    </dsp:sp>
    <dsp:sp modelId="{44B26AD1-4ADF-48A4-B34A-CE6721BC6334}">
      <dsp:nvSpPr>
        <dsp:cNvPr id="0" name=""/>
        <dsp:cNvSpPr/>
      </dsp:nvSpPr>
      <dsp:spPr>
        <a:xfrm>
          <a:off x="71747" y="3509366"/>
          <a:ext cx="1299765" cy="12997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Instructor: Kim R Fowler</a:t>
            </a:r>
          </a:p>
          <a:p>
            <a:r>
              <a:rPr lang="en-GB" dirty="0"/>
              <a:t>Course date: </a:t>
            </a:r>
          </a:p>
          <a:p>
            <a:r>
              <a:rPr lang="en-GB" dirty="0"/>
              <a:t>Monday 23</a:t>
            </a:r>
            <a:r>
              <a:rPr lang="en-GB" baseline="30000" dirty="0"/>
              <a:t>rd</a:t>
            </a:r>
            <a:r>
              <a:rPr lang="en-GB" dirty="0"/>
              <a:t> to Wednesday 25</a:t>
            </a:r>
            <a:r>
              <a:rPr lang="en-GB" baseline="30000" dirty="0"/>
              <a:t>th</a:t>
            </a:r>
            <a:r>
              <a:rPr lang="en-GB" dirty="0"/>
              <a:t> January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N-Tier 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monolith?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/>
              <a:t>Consistency</a:t>
            </a:r>
          </a:p>
          <a:p>
            <a:pPr lvl="2"/>
            <a:r>
              <a:rPr lang="en-US" dirty="0"/>
              <a:t>Availability</a:t>
            </a:r>
          </a:p>
          <a:p>
            <a:pPr lvl="2"/>
            <a:r>
              <a:rPr lang="en-US" dirty="0"/>
              <a:t>Partition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holiday. You love biology.</a:t>
            </a:r>
          </a:p>
          <a:p>
            <a:pPr lvl="1"/>
            <a:r>
              <a:rPr lang="en-US" dirty="0"/>
              <a:t>You spot 'Of Mice and Men' on a well known retail store site.</a:t>
            </a:r>
          </a:p>
          <a:p>
            <a:pPr lvl="1"/>
            <a:r>
              <a:rPr lang="en-US" dirty="0"/>
              <a:t>You 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scaling are a potential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Do Now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Independently releasable and autonomous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Remember Conway's Law?</a:t>
            </a:r>
          </a:p>
          <a:p>
            <a:pPr lvl="1"/>
            <a:r>
              <a:rPr lang="en-GB" dirty="0"/>
              <a:t>What is the implication of this part of </a:t>
            </a:r>
            <a:r>
              <a:rPr lang="en-GB" dirty="0" err="1"/>
              <a:t>microservices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29346404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7" y="762992"/>
            <a:ext cx="423862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88710"/>
            <a:ext cx="363855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70194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team needs the skills to adhere to our definition.</a:t>
            </a:r>
          </a:p>
          <a:p>
            <a:pPr lvl="1"/>
            <a:r>
              <a:rPr lang="en-US" dirty="0"/>
              <a:t>A mixed skill team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How 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65909660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payment is 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Can 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business?</a:t>
            </a:r>
          </a:p>
          <a:p>
            <a:pPr lvl="1"/>
            <a:r>
              <a:rPr lang="en-US" dirty="0"/>
              <a:t>The one that makes the added complexity worthwhile</a:t>
            </a:r>
          </a:p>
          <a:p>
            <a:pPr lvl="2"/>
            <a:r>
              <a:rPr lang="en-US" dirty="0"/>
              <a:t>Flexibility?</a:t>
            </a:r>
          </a:p>
          <a:p>
            <a:pPr lvl="2"/>
            <a:r>
              <a:rPr lang="en-US" dirty="0"/>
              <a:t>New systems needed that you 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3980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421328" y="548680"/>
            <a:ext cx="8327136" cy="5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>
                <a:solidFill>
                  <a:srgbClr val="002060"/>
                </a:solidFill>
              </a:rPr>
              <a:t>apis</a:t>
            </a:r>
            <a:r>
              <a:rPr lang="en-US" dirty="0">
                <a:solidFill>
                  <a:srgbClr val="002060"/>
                </a:solidFill>
              </a:rPr>
              <a:t> for the accounts and delivery services from the retail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7"/>
          <p:cNvSpPr txBox="1">
            <a:spLocks/>
          </p:cNvSpPr>
          <p:nvPr/>
        </p:nvSpPr>
        <p:spPr>
          <a:xfrm>
            <a:off x="1043608" y="629954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dirty="0"/>
              <a:t>Copyright KPL KnowledgeSolutions Ltd – All rights reserved  </a:t>
            </a:r>
          </a:p>
        </p:txBody>
      </p:sp>
    </p:spTree>
    <p:extLst>
      <p:ext uri="{BB962C8B-B14F-4D97-AF65-F5344CB8AC3E}">
        <p14:creationId xmlns:p14="http://schemas.microsoft.com/office/powerpoint/2010/main" val="1036696493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4: 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Chained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/>
              <a:t>Branch</a:t>
            </a:r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Come up with some designs on paper or white boards	</a:t>
            </a:r>
          </a:p>
          <a:p>
            <a:pPr lvl="1"/>
            <a:r>
              <a:rPr lang="en-US" dirty="0"/>
              <a:t>Which patterns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/>
              <a:t>Implement some of the patterns found above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 Now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5: 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or lack of structure exists</a:t>
            </a:r>
          </a:p>
          <a:p>
            <a:pPr lvl="1"/>
            <a:r>
              <a:rPr lang="en-US" dirty="0"/>
              <a:t>Or indeed the speed of arrival/ reading of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Sadly, that galaxy is here </a:t>
            </a:r>
            <a:r>
              <a:rPr lang="mr-IN" dirty="0">
                <a:sym typeface="Wingdings"/>
              </a:rPr>
              <a:t>…</a:t>
            </a:r>
            <a:r>
              <a:rPr lang="en-GB" dirty="0">
                <a:sym typeface="Wingdings"/>
              </a:rPr>
              <a:t> And now.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…</a:t>
            </a:r>
            <a:r>
              <a:rPr lang="en-GB" dirty="0"/>
              <a:t> in a galaxy far, far away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04864"/>
            <a:ext cx="8291514" cy="1220537"/>
          </a:xfrm>
        </p:spPr>
        <p:txBody>
          <a:bodyPr/>
          <a:lstStyle/>
          <a:p>
            <a:r>
              <a:rPr lang="en-US" dirty="0"/>
              <a:t>Chapter 6: Key Value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7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beware 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291514" cy="1220537"/>
          </a:xfrm>
        </p:spPr>
        <p:txBody>
          <a:bodyPr/>
          <a:lstStyle/>
          <a:p>
            <a:r>
              <a:rPr lang="en-US" dirty="0"/>
              <a:t>Chapter 7: Document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25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/>
              <a:t>Terrastore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91514" cy="1220537"/>
          </a:xfrm>
        </p:spPr>
        <p:txBody>
          <a:bodyPr/>
          <a:lstStyle/>
          <a:p>
            <a:r>
              <a:rPr lang="en-US" dirty="0"/>
              <a:t>Chapter 8: Column Family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16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/>
              <a:t>Accumulo</a:t>
            </a:r>
            <a:endParaRPr lang="en-US" dirty="0"/>
          </a:p>
          <a:p>
            <a:pPr lvl="1"/>
            <a:r>
              <a:rPr lang="en-US" dirty="0"/>
              <a:t>Dynamo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event logging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91514" cy="1220537"/>
          </a:xfrm>
        </p:spPr>
        <p:txBody>
          <a:bodyPr/>
          <a:lstStyle/>
          <a:p>
            <a:r>
              <a:rPr lang="en-US" dirty="0"/>
              <a:t>Chapter 9: Graph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/>
              <a:t>Implement some of the </a:t>
            </a:r>
            <a:r>
              <a:rPr lang="en-US" dirty="0" err="1"/>
              <a:t>datastores</a:t>
            </a:r>
            <a:r>
              <a:rPr lang="en-US" dirty="0"/>
              <a:t> decided on above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10: Docker</a:t>
            </a:r>
          </a:p>
        </p:txBody>
      </p:sp>
    </p:spTree>
    <p:extLst>
      <p:ext uri="{BB962C8B-B14F-4D97-AF65-F5344CB8AC3E}">
        <p14:creationId xmlns:p14="http://schemas.microsoft.com/office/powerpoint/2010/main" val="4159733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/>
              <a:t>Containers are secure as they confine software into a jail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5826"/>
      </p:ext>
    </p:extLst>
  </p:cSld>
  <p:clrMapOvr>
    <a:masterClrMapping/>
  </p:clrMapOvr>
  <p:transition spd="slow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Docker on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Linux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uses a client-server architecture</a:t>
            </a:r>
          </a:p>
          <a:p>
            <a:pPr lvl="1"/>
            <a:r>
              <a:rPr lang="en-US" dirty="0"/>
              <a:t> Docker registries are public or private repositories of Docker images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93648"/>
      </p:ext>
    </p:extLst>
  </p:cSld>
  <p:clrMapOvr>
    <a:masterClrMapping/>
  </p:clrMapOvr>
  <p:transition spd="slow"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versus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images are read-only templates</a:t>
            </a:r>
          </a:p>
          <a:p>
            <a:pPr lvl="1"/>
            <a:r>
              <a:rPr lang="en-US" dirty="0"/>
              <a:t>Built from cut down versions of Linux Applications are installed into images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Docker image</a:t>
            </a:r>
          </a:p>
          <a:p>
            <a:pPr lvl="1"/>
            <a:r>
              <a:rPr lang="en-US" dirty="0"/>
              <a:t>They can be run, started, stopped and deleted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57173098"/>
      </p:ext>
    </p:extLst>
  </p:cSld>
  <p:clrMapOvr>
    <a:masterClrMapping/>
  </p:clrMapOvr>
  <p:transition spd="slow"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machine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4071"/>
      </p:ext>
    </p:extLst>
  </p:cSld>
  <p:clrMapOvr>
    <a:masterClrMapping/>
  </p:clrMapOvr>
  <p:transition spd="slow"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204864"/>
            <a:ext cx="8291514" cy="1220537"/>
          </a:xfrm>
        </p:spPr>
        <p:txBody>
          <a:bodyPr/>
          <a:lstStyle/>
          <a:p>
            <a:r>
              <a:rPr lang="en-US" dirty="0"/>
              <a:t>Chapter 11: Docker Swarm</a:t>
            </a:r>
          </a:p>
        </p:txBody>
      </p:sp>
    </p:spTree>
    <p:extLst>
      <p:ext uri="{BB962C8B-B14F-4D97-AF65-F5344CB8AC3E}">
        <p14:creationId xmlns:p14="http://schemas.microsoft.com/office/powerpoint/2010/main" val="3476708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Swarm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91514" cy="1220537"/>
          </a:xfrm>
        </p:spPr>
        <p:txBody>
          <a:bodyPr/>
          <a:lstStyle/>
          <a:p>
            <a:r>
              <a:rPr lang="en-US" dirty="0"/>
              <a:t>Chapter 12: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up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down option terminates all managed containers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13: 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action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 Java this was originally carried out via SAM methods</a:t>
            </a:r>
          </a:p>
          <a:p>
            <a:pPr lvl="1"/>
            <a:r>
              <a:rPr lang="en-US" dirty="0"/>
              <a:t>Single Abstract Method</a:t>
            </a:r>
          </a:p>
          <a:p>
            <a:pPr lvl="1"/>
            <a:r>
              <a:rPr lang="en-US" dirty="0"/>
              <a:t>Allied with anonymous inner classes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Now often carried by use of Lambdas</a:t>
            </a:r>
          </a:p>
          <a:p>
            <a:pPr lvl="1"/>
            <a:r>
              <a:rPr lang="en-US" dirty="0"/>
              <a:t>Internal to the codebase </a:t>
            </a:r>
          </a:p>
          <a:p>
            <a:pPr lvl="2"/>
            <a:r>
              <a:rPr lang="en-US" dirty="0"/>
              <a:t>Java 8, Scala etc.</a:t>
            </a:r>
          </a:p>
          <a:p>
            <a:pPr lvl="1"/>
            <a:r>
              <a:rPr lang="en-US" dirty="0"/>
              <a:t>External to the codebase</a:t>
            </a:r>
          </a:p>
          <a:p>
            <a:pPr lvl="2"/>
            <a:r>
              <a:rPr lang="en-US" dirty="0"/>
              <a:t>AWS Lambdas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9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2857</Words>
  <Application>Microsoft Office PowerPoint</Application>
  <PresentationFormat>On-screen Show (4:3)</PresentationFormat>
  <Paragraphs>563</Paragraphs>
  <Slides>78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Century Schoolbook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About You</vt:lpstr>
      <vt:lpstr>   Chapter 1: The State of Systems  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The N-Tier Does Not Always Help</vt:lpstr>
      <vt:lpstr>Chapter 2: Brewer's Theorem</vt:lpstr>
      <vt:lpstr>Brewer's Theorem</vt:lpstr>
      <vt:lpstr>The Problem of Internet Shopping</vt:lpstr>
      <vt:lpstr>Poor Shoppers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  Chapter 3: Microservices Basics  </vt:lpstr>
      <vt:lpstr>What Are Microservices?</vt:lpstr>
      <vt:lpstr>Implications for Microservice Teams</vt:lpstr>
      <vt:lpstr>PowerPoint Presentation</vt:lpstr>
      <vt:lpstr>Make Up and Size of Team</vt:lpstr>
      <vt:lpstr>Why Microservices?</vt:lpstr>
      <vt:lpstr>Should you use Microservices?</vt:lpstr>
      <vt:lpstr>Microservice Principles</vt:lpstr>
      <vt:lpstr>PowerPoint Presentation</vt:lpstr>
      <vt:lpstr>Swagger Demo</vt:lpstr>
      <vt:lpstr>Swagger Activity</vt:lpstr>
      <vt:lpstr>Chapter 4: Microservice Design Patterns</vt:lpstr>
      <vt:lpstr>Microservice Design Patterns</vt:lpstr>
      <vt:lpstr>The Standard Patterns</vt:lpstr>
      <vt:lpstr>A Set of Tools</vt:lpstr>
      <vt:lpstr>Microservice Design Patterns</vt:lpstr>
      <vt:lpstr>Chapter 5: NoSQL Datastores</vt:lpstr>
      <vt:lpstr>What Is Meant By NoSQL?</vt:lpstr>
      <vt:lpstr>Qualities of NoSQL Stores</vt:lpstr>
      <vt:lpstr>Qualities of NoSQL Stores</vt:lpstr>
      <vt:lpstr>Chapter 6: Key Value Datastores</vt:lpstr>
      <vt:lpstr>Key-Value Datastores</vt:lpstr>
      <vt:lpstr>Structure of Key-Value Stores</vt:lpstr>
      <vt:lpstr>PowerPoint Presentation</vt:lpstr>
      <vt:lpstr>Use Cases for Key-Value Stores</vt:lpstr>
      <vt:lpstr>Chapter 7: Document Datastores</vt:lpstr>
      <vt:lpstr>Document Datastores</vt:lpstr>
      <vt:lpstr>Structure of Document Stores</vt:lpstr>
      <vt:lpstr>PowerPoint Presentation</vt:lpstr>
      <vt:lpstr>Use Cases for Key-Value Stores</vt:lpstr>
      <vt:lpstr>Chapter 8: Column Family Datastores</vt:lpstr>
      <vt:lpstr>Column Family Datastores</vt:lpstr>
      <vt:lpstr>Structure of Column Family Stores</vt:lpstr>
      <vt:lpstr>PowerPoint Presentation</vt:lpstr>
      <vt:lpstr>Use Cases for Column Family Stores</vt:lpstr>
      <vt:lpstr>Chapter 9: Graph Datastores</vt:lpstr>
      <vt:lpstr>Column Family Datastores</vt:lpstr>
      <vt:lpstr>Structure of Graph Stores</vt:lpstr>
      <vt:lpstr>PowerPoint Presentation</vt:lpstr>
      <vt:lpstr>Use Cases for Graph Stores</vt:lpstr>
      <vt:lpstr>Datastores</vt:lpstr>
      <vt:lpstr>Chapter 10: Docker</vt:lpstr>
      <vt:lpstr>Docker</vt:lpstr>
      <vt:lpstr>Running Docker on Linux</vt:lpstr>
      <vt:lpstr>Images versus Containers</vt:lpstr>
      <vt:lpstr>Docker Demo</vt:lpstr>
      <vt:lpstr>Chapter 11: Docker Swarm</vt:lpstr>
      <vt:lpstr>Docker Swarm – What is it?</vt:lpstr>
      <vt:lpstr>Swarm Services</vt:lpstr>
      <vt:lpstr>Docker Swarm Demo</vt:lpstr>
      <vt:lpstr>Chapter 12: Docker Compose</vt:lpstr>
      <vt:lpstr>Docker Compose</vt:lpstr>
      <vt:lpstr>Running Compose</vt:lpstr>
      <vt:lpstr>Docker Compose Demo</vt:lpstr>
      <vt:lpstr>Chapter 13: SAM and Reactive Systems</vt:lpstr>
      <vt:lpstr>SAM and Reactive systems</vt:lpstr>
      <vt:lpstr>AWS Lambdas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2017-01-12T09:38:17Z</dcterms:modified>
</cp:coreProperties>
</file>